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81"/>
  </p:normalViewPr>
  <p:slideViewPr>
    <p:cSldViewPr snapToGrid="0" snapToObjects="1">
      <p:cViewPr varScale="1">
        <p:scale>
          <a:sx n="97" d="100"/>
          <a:sy n="97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F8B485-5868-CD43-B15E-F1160CDA7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568"/>
            <a:ext cx="12192000" cy="6837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503F55-38C0-664C-8234-0E3E7ABE5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89375"/>
            <a:ext cx="9144000" cy="223498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3200" cap="none" dirty="0">
                <a:solidFill>
                  <a:schemeClr val="tx1"/>
                </a:solidFill>
                <a:cs typeface="Arial" panose="020B0604020202020204" pitchFamily="34" charset="0"/>
              </a:rPr>
              <a:t>Effects of corticosteroids on vocal babbling in an extremely altricial bird</a:t>
            </a:r>
            <a:br>
              <a:rPr lang="en-US" sz="3200" cap="none" dirty="0">
                <a:solidFill>
                  <a:schemeClr val="tx1"/>
                </a:solidFill>
                <a:cs typeface="Arial" panose="020B0604020202020204" pitchFamily="34" charset="0"/>
              </a:rPr>
            </a:br>
            <a:br>
              <a:rPr lang="en-US" sz="2400" cap="none" dirty="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lang="en-US" sz="2400" cap="none" dirty="0">
                <a:solidFill>
                  <a:schemeClr val="tx1"/>
                </a:solidFill>
                <a:cs typeface="Arial" panose="020B0604020202020204" pitchFamily="34" charset="0"/>
              </a:rPr>
              <a:t>Rory Eggleston</a:t>
            </a:r>
            <a:br>
              <a:rPr lang="en-US" sz="2400" cap="none" dirty="0">
                <a:solidFill>
                  <a:schemeClr val="tx1"/>
                </a:solidFill>
                <a:cs typeface="Arial" panose="020B0604020202020204" pitchFamily="34" charset="0"/>
              </a:rPr>
            </a:br>
            <a:endParaRPr lang="en-US" sz="2400" cap="none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443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68397-D59C-E04C-8CD1-81B2DF31E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Vocal learning and babbling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E341D-2E32-5240-A709-5C691BBB1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98287"/>
            <a:ext cx="5043829" cy="4001295"/>
          </a:xfrm>
        </p:spPr>
        <p:txBody>
          <a:bodyPr/>
          <a:lstStyle/>
          <a:p>
            <a:r>
              <a:rPr lang="en-US" dirty="0"/>
              <a:t>The ability to modulate acoustic signals based on environmental stimuli</a:t>
            </a:r>
          </a:p>
          <a:p>
            <a:r>
              <a:rPr lang="en-US" dirty="0"/>
              <a:t>Vocal learners occur in diverse range of taxa</a:t>
            </a:r>
          </a:p>
          <a:p>
            <a:r>
              <a:rPr lang="en-US" dirty="0"/>
              <a:t>Sensory and sensorimotor phases</a:t>
            </a:r>
          </a:p>
          <a:p>
            <a:r>
              <a:rPr lang="en-US" dirty="0"/>
              <a:t>Babbling</a:t>
            </a:r>
          </a:p>
          <a:p>
            <a:pPr lvl="1"/>
            <a:r>
              <a:rPr lang="en-US" dirty="0"/>
              <a:t>Documented in a number of vocal learning taxa</a:t>
            </a:r>
          </a:p>
          <a:p>
            <a:pPr lvl="1"/>
            <a:r>
              <a:rPr lang="en-US" dirty="0"/>
              <a:t>Overproduction of sounds out of context, generally in a continuous stream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parrotlets</a:t>
            </a:r>
            <a:r>
              <a:rPr lang="en-US" dirty="0"/>
              <a:t>, involves the incorporation of both innate and learned vocalizations</a:t>
            </a:r>
          </a:p>
          <a:p>
            <a:r>
              <a:rPr lang="en-US" dirty="0"/>
              <a:t>CORT and stress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D73D92-3BB9-8049-B5EC-F54F7A73E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252" y="2598289"/>
            <a:ext cx="1577886" cy="1183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805A-BC43-CC4F-A9BE-31704248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253" y="3781704"/>
            <a:ext cx="1577884" cy="23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A79B6D-F68E-814B-941C-755778701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137" y="2598288"/>
            <a:ext cx="3521191" cy="1903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A8D0D6-64DB-C743-9714-6B4B2601D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998" y="2598287"/>
            <a:ext cx="2863495" cy="1903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D1EBA-0ACB-164C-9D2A-970F4B9A6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137" y="4510571"/>
            <a:ext cx="2680294" cy="16379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D8807-8176-BA46-A703-42EFCCAD93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090" y="4501634"/>
            <a:ext cx="2949875" cy="16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20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ADBA-4FD6-8941-9376-7AAF6B7B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and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1967-7279-D140-90C8-9BECF1728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554" y="2532027"/>
            <a:ext cx="5892446" cy="4067556"/>
          </a:xfrm>
        </p:spPr>
        <p:txBody>
          <a:bodyPr>
            <a:normAutofit fontScale="92500"/>
          </a:bodyPr>
          <a:lstStyle/>
          <a:p>
            <a:r>
              <a:rPr lang="en-US" sz="2200" b="1" dirty="0"/>
              <a:t>Objective </a:t>
            </a:r>
          </a:p>
          <a:p>
            <a:pPr lvl="1"/>
            <a:r>
              <a:rPr lang="en-US" sz="2200" dirty="0"/>
              <a:t>Determine if elevated CORT levels affect the output and signal structure of vocal babbling in Green-</a:t>
            </a:r>
            <a:r>
              <a:rPr lang="en-US" sz="2200" dirty="0" err="1"/>
              <a:t>rumped</a:t>
            </a:r>
            <a:r>
              <a:rPr lang="en-US" sz="2200" dirty="0"/>
              <a:t> </a:t>
            </a:r>
            <a:r>
              <a:rPr lang="en-US" sz="2200" dirty="0" err="1"/>
              <a:t>Parrotlets</a:t>
            </a:r>
            <a:r>
              <a:rPr lang="en-US" sz="2200" dirty="0"/>
              <a:t> (</a:t>
            </a:r>
            <a:r>
              <a:rPr lang="en-US" sz="2200" i="1" dirty="0" err="1"/>
              <a:t>Forpus</a:t>
            </a:r>
            <a:r>
              <a:rPr lang="en-US" sz="2200" i="1" dirty="0"/>
              <a:t> </a:t>
            </a:r>
            <a:r>
              <a:rPr lang="en-US" sz="2200" i="1" dirty="0" err="1"/>
              <a:t>passerinus</a:t>
            </a:r>
            <a:r>
              <a:rPr lang="en-US" sz="2200" dirty="0"/>
              <a:t>)</a:t>
            </a:r>
          </a:p>
          <a:p>
            <a:r>
              <a:rPr lang="en-US" sz="2200" b="1" dirty="0"/>
              <a:t>Hypothesis:</a:t>
            </a:r>
            <a:r>
              <a:rPr lang="en-US" sz="2200" dirty="0"/>
              <a:t> CORT plays a significant role in babbling</a:t>
            </a:r>
          </a:p>
          <a:p>
            <a:pPr lvl="1"/>
            <a:r>
              <a:rPr lang="en-US" sz="2200" dirty="0"/>
              <a:t>Supplementing baseline CORT could:</a:t>
            </a:r>
          </a:p>
          <a:p>
            <a:pPr lvl="2"/>
            <a:r>
              <a:rPr lang="en-US" sz="2200" dirty="0"/>
              <a:t>Have an effect on these factors in babbling </a:t>
            </a:r>
          </a:p>
          <a:p>
            <a:pPr lvl="2"/>
            <a:r>
              <a:rPr lang="en-US" sz="2200" dirty="0"/>
              <a:t>Have no effect on these factors in babbling</a:t>
            </a:r>
          </a:p>
          <a:p>
            <a:pPr lvl="2"/>
            <a:r>
              <a:rPr lang="en-US" sz="2200" dirty="0"/>
              <a:t>Have a combination of effects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10B2DAC-7D5B-904C-86FE-BA4030200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523" y="4371426"/>
            <a:ext cx="6474282" cy="18703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4EB3F3-B6F3-4048-991C-D24EACFD1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30" y="2277387"/>
            <a:ext cx="6264516" cy="197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17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1EC06-7A7B-7B48-8560-681B2F3C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1A7-EB55-6F47-AE6F-BB4194473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31" y="2624792"/>
            <a:ext cx="7729728" cy="3101983"/>
          </a:xfrm>
        </p:spPr>
        <p:txBody>
          <a:bodyPr>
            <a:normAutofit/>
          </a:bodyPr>
          <a:lstStyle/>
          <a:p>
            <a:r>
              <a:rPr lang="en-US" dirty="0"/>
              <a:t>Organize by treatments</a:t>
            </a:r>
          </a:p>
          <a:p>
            <a:pPr lvl="1"/>
            <a:r>
              <a:rPr lang="en-US" dirty="0"/>
              <a:t>CORT,  oil, control</a:t>
            </a:r>
          </a:p>
          <a:p>
            <a:r>
              <a:rPr lang="en-US" dirty="0"/>
              <a:t>Abandoned clustering</a:t>
            </a:r>
          </a:p>
          <a:p>
            <a:pPr lvl="1"/>
            <a:r>
              <a:rPr lang="en-US" dirty="0"/>
              <a:t>PCA as a base still important</a:t>
            </a:r>
          </a:p>
          <a:p>
            <a:r>
              <a:rPr lang="en-US" dirty="0" err="1"/>
              <a:t>Scikitlearn</a:t>
            </a:r>
            <a:r>
              <a:rPr lang="en-US" dirty="0"/>
              <a:t> vs </a:t>
            </a:r>
            <a:r>
              <a:rPr lang="en-US" dirty="0" err="1"/>
              <a:t>statsmodels</a:t>
            </a:r>
            <a:r>
              <a:rPr lang="en-US" dirty="0"/>
              <a:t> PCA</a:t>
            </a:r>
          </a:p>
          <a:p>
            <a:r>
              <a:rPr lang="en-US" dirty="0"/>
              <a:t>2D histograms</a:t>
            </a:r>
          </a:p>
          <a:p>
            <a:pPr lvl="1"/>
            <a:r>
              <a:rPr lang="en-US" dirty="0"/>
              <a:t>Lots of data overlap</a:t>
            </a:r>
          </a:p>
          <a:p>
            <a:r>
              <a:rPr lang="en-US" dirty="0"/>
              <a:t>General nestling info-boxplots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7FB39-4C1C-5B4A-9366-43DFF03A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39730"/>
            <a:ext cx="5321300" cy="397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90636-21EE-324A-89FE-32230A0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05" y="722242"/>
            <a:ext cx="4315438" cy="1239079"/>
          </a:xfrm>
        </p:spPr>
        <p:txBody>
          <a:bodyPr/>
          <a:lstStyle/>
          <a:p>
            <a:r>
              <a:rPr lang="en-US" dirty="0"/>
              <a:t>Results-PCA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70626-8BDC-2244-B8F8-A2499BB36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05" y="2532026"/>
            <a:ext cx="4646743" cy="3603731"/>
          </a:xfrm>
        </p:spPr>
        <p:txBody>
          <a:bodyPr/>
          <a:lstStyle/>
          <a:p>
            <a:r>
              <a:rPr lang="en-US" dirty="0"/>
              <a:t>2D histograms</a:t>
            </a:r>
          </a:p>
          <a:p>
            <a:r>
              <a:rPr lang="en-US" dirty="0"/>
              <a:t>3 PCs</a:t>
            </a:r>
          </a:p>
          <a:p>
            <a:r>
              <a:rPr lang="en-US" dirty="0"/>
              <a:t>PC1 = 46.01%, PC2 = 15.76%, PC3 = 14.86%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FA2E8-2F59-B64D-9B9E-84E70A8E6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824" y="-1"/>
            <a:ext cx="6451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59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BCDB-A4AD-1040-B371-676F083D2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-Boxplots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7F436-A3FE-5043-8256-224589221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118" y="2585035"/>
            <a:ext cx="4381699" cy="3101983"/>
          </a:xfrm>
        </p:spPr>
        <p:txBody>
          <a:bodyPr/>
          <a:lstStyle/>
          <a:p>
            <a:r>
              <a:rPr lang="en-US" dirty="0"/>
              <a:t>Nestling data</a:t>
            </a:r>
          </a:p>
          <a:p>
            <a:pPr lvl="1"/>
            <a:r>
              <a:rPr lang="en-US" dirty="0"/>
              <a:t>Age of onset, number of bouts, number of signals</a:t>
            </a:r>
          </a:p>
          <a:p>
            <a:r>
              <a:rPr lang="en-US" dirty="0"/>
              <a:t>Raw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45B10-5BD4-6540-9C6B-09202571D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65" y="2585035"/>
            <a:ext cx="6548230" cy="282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3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6BD72-C195-0242-B08E-B8E7A667D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1243-3555-2A41-95E4-F78D39977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170" y="2585035"/>
            <a:ext cx="4500969" cy="3842269"/>
          </a:xfrm>
        </p:spPr>
        <p:txBody>
          <a:bodyPr>
            <a:normAutofit/>
          </a:bodyPr>
          <a:lstStyle/>
          <a:p>
            <a:r>
              <a:rPr lang="en-US" dirty="0"/>
              <a:t>PCAs show large overlap in each treatment</a:t>
            </a:r>
          </a:p>
          <a:p>
            <a:pPr lvl="1"/>
            <a:r>
              <a:rPr lang="en-US" dirty="0"/>
              <a:t>More spread in oil, even more in CORT</a:t>
            </a:r>
          </a:p>
          <a:p>
            <a:r>
              <a:rPr lang="en-US" dirty="0"/>
              <a:t>Most data concentrated in same area</a:t>
            </a:r>
          </a:p>
          <a:p>
            <a:r>
              <a:rPr lang="en-US" dirty="0"/>
              <a:t>CORT nestlings seem to:</a:t>
            </a:r>
          </a:p>
          <a:p>
            <a:pPr lvl="1"/>
            <a:r>
              <a:rPr lang="en-US" dirty="0"/>
              <a:t>Start later</a:t>
            </a:r>
          </a:p>
          <a:p>
            <a:pPr lvl="1"/>
            <a:r>
              <a:rPr lang="en-US" dirty="0"/>
              <a:t>Have fewer bouts</a:t>
            </a:r>
          </a:p>
          <a:p>
            <a:pPr lvl="1"/>
            <a:r>
              <a:rPr lang="en-US" dirty="0"/>
              <a:t>Large variability in number of signals</a:t>
            </a:r>
          </a:p>
          <a:p>
            <a:r>
              <a:rPr lang="en-US" dirty="0" err="1"/>
              <a:t>Statsmodels</a:t>
            </a:r>
            <a:r>
              <a:rPr lang="en-US" dirty="0"/>
              <a:t> overall better</a:t>
            </a:r>
          </a:p>
          <a:p>
            <a:pPr lvl="1"/>
            <a:r>
              <a:rPr lang="en-US" dirty="0"/>
              <a:t>Better documentation</a:t>
            </a:r>
          </a:p>
          <a:p>
            <a:pPr lvl="1"/>
            <a:r>
              <a:rPr lang="en-US" dirty="0"/>
              <a:t>Easier for interpretation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1327B-8AD6-244F-87DF-DA365AE3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85035"/>
            <a:ext cx="5438775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2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FEDE-B635-6144-BB9D-251EF371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F1F147-27D4-734D-8F3E-5A2CA9755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256390"/>
            <a:ext cx="7729728" cy="434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8962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</TotalTime>
  <Words>245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Effects of corticosteroids on vocal babbling in an extremely altricial bird  Rory Eggleston </vt:lpstr>
      <vt:lpstr>Vocal learning and babbling</vt:lpstr>
      <vt:lpstr>Objectives and hypotheses</vt:lpstr>
      <vt:lpstr>Methods</vt:lpstr>
      <vt:lpstr>Results-PCA</vt:lpstr>
      <vt:lpstr>RESults-Boxplots</vt:lpstr>
      <vt:lpstr>Discussion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corticosteroids on vocal babbling in an extremely altricial bird  Rory Eggleston </dc:title>
  <dc:creator>Rory Eggleston</dc:creator>
  <cp:lastModifiedBy>Rory Eggleston</cp:lastModifiedBy>
  <cp:revision>8</cp:revision>
  <dcterms:created xsi:type="dcterms:W3CDTF">2019-05-07T15:17:04Z</dcterms:created>
  <dcterms:modified xsi:type="dcterms:W3CDTF">2019-05-07T16:03:07Z</dcterms:modified>
</cp:coreProperties>
</file>